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822" r:id="rId4"/>
    <p:sldId id="810" r:id="rId5"/>
    <p:sldId id="787" r:id="rId6"/>
    <p:sldId id="391" r:id="rId7"/>
    <p:sldId id="823" r:id="rId8"/>
    <p:sldId id="824" r:id="rId9"/>
    <p:sldId id="811" r:id="rId10"/>
    <p:sldId id="825" r:id="rId11"/>
    <p:sldId id="815" r:id="rId12"/>
    <p:sldId id="826" r:id="rId13"/>
    <p:sldId id="827" r:id="rId14"/>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7/25/2020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7/25/2020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7/25/2020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7/25/2020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7/25/2020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7/25/2020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7/25/2020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7/25/2020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7/25/2020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7/25/2020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7/25/2020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Be on the Alert!</a:t>
            </a:r>
          </a:p>
          <a:p>
            <a:pPr algn="ctr"/>
            <a:r>
              <a:rPr lang="en-US" sz="4000" b="1" dirty="0">
                <a:latin typeface="Candara" panose="020E0502030303020204" pitchFamily="34" charset="0"/>
              </a:rPr>
              <a:t>Mark 13:28-37</a:t>
            </a:r>
          </a:p>
          <a:p>
            <a:pPr algn="ctr"/>
            <a:endParaRPr lang="en-US" sz="4000" b="1" dirty="0">
              <a:latin typeface="Candara" panose="020E0502030303020204" pitchFamily="34" charset="0"/>
            </a:endParaRP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July 26, 2020</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200" b="1" dirty="0">
                <a:solidFill>
                  <a:srgbClr val="00B0F0"/>
                </a:solidFill>
              </a:rPr>
              <a:t>Questions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64706"/>
            <a:ext cx="11590636" cy="5693866"/>
          </a:xfrm>
          <a:prstGeom prst="rect">
            <a:avLst/>
          </a:prstGeom>
          <a:noFill/>
        </p:spPr>
        <p:txBody>
          <a:bodyPr wrap="square" rtlCol="0">
            <a:spAutoFit/>
          </a:bodyPr>
          <a:lstStyle/>
          <a:p>
            <a:pPr marL="514350" lvl="0" indent="-514350" algn="just">
              <a:buFont typeface="+mj-lt"/>
              <a:buAutoNum type="arabicPeriod"/>
            </a:pPr>
            <a:r>
              <a:rPr lang="en-US" sz="2800" dirty="0"/>
              <a:t>When was the last time that you broke your vial of perfume before the Lord in the context of worship? Just giving everything?</a:t>
            </a:r>
          </a:p>
          <a:p>
            <a:pPr marL="514350" lvl="0" indent="-514350" algn="just">
              <a:buFont typeface="+mj-lt"/>
              <a:buAutoNum type="arabicPeriod"/>
            </a:pPr>
            <a:r>
              <a:rPr lang="en-US" sz="2800" dirty="0"/>
              <a:t>When was the last time that the things of this earth were seen as nothing in contrast to your desire to worship Jesus in the context worship? </a:t>
            </a:r>
          </a:p>
          <a:p>
            <a:pPr marL="514350" lvl="0" indent="-514350" algn="just">
              <a:buFont typeface="+mj-lt"/>
              <a:buAutoNum type="arabicPeriod"/>
            </a:pPr>
            <a:r>
              <a:rPr lang="en-US" sz="2800" dirty="0"/>
              <a:t>When was the last time you humbly and in humiliation (not concerned about what others thought) worshipped, and honored and praised God in the midst of the company of the saints? </a:t>
            </a:r>
          </a:p>
          <a:p>
            <a:pPr marL="514350" lvl="0" indent="-514350" algn="just">
              <a:buFont typeface="+mj-lt"/>
              <a:buAutoNum type="arabicPeriod"/>
            </a:pPr>
            <a:r>
              <a:rPr lang="en-US" sz="2800" dirty="0"/>
              <a:t>When was the last time you placed all that you have, all that you are, all that you care about on the altar as a sacrifice to Him? </a:t>
            </a:r>
          </a:p>
        </p:txBody>
      </p:sp>
    </p:spTree>
    <p:extLst>
      <p:ext uri="{BB962C8B-B14F-4D97-AF65-F5344CB8AC3E}">
        <p14:creationId xmlns:p14="http://schemas.microsoft.com/office/powerpoint/2010/main" val="3415004786"/>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2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2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2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Romans 12:1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9736"/>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Arial" panose="020B0604020202020204" pitchFamily="34" charset="0"/>
              </a:rPr>
              <a:t>1 Therefore I urge you, brethren, by the mercies of God, to present your bodies a living and holy sacrifice, acceptable to God, which is your spiritual service of worship.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96141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Thought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9736"/>
            <a:ext cx="11590636" cy="1323439"/>
          </a:xfrm>
          <a:prstGeom prst="rect">
            <a:avLst/>
          </a:prstGeom>
          <a:noFill/>
        </p:spPr>
        <p:txBody>
          <a:bodyPr wrap="square" rtlCol="0">
            <a:spAutoFit/>
          </a:bodyPr>
          <a:lstStyle/>
          <a:p>
            <a:pPr marL="0" marR="0" algn="ctr">
              <a:spcBef>
                <a:spcPts val="0"/>
              </a:spcBef>
              <a:spcAft>
                <a:spcPts val="0"/>
              </a:spcAft>
            </a:pPr>
            <a:r>
              <a:rPr lang="en-US" sz="4000" i="1" dirty="0">
                <a:effectLst/>
                <a:latin typeface="Arial" panose="020B0604020202020204" pitchFamily="34" charset="0"/>
                <a:ea typeface="Times New Roman" panose="02020603050405020304" pitchFamily="18" charset="0"/>
              </a:rPr>
              <a:t>We must die to ourselves daily</a:t>
            </a:r>
          </a:p>
          <a:p>
            <a:pPr marL="0" marR="0" algn="ctr">
              <a:spcBef>
                <a:spcPts val="0"/>
              </a:spcBef>
              <a:spcAft>
                <a:spcPts val="0"/>
              </a:spcAft>
            </a:pPr>
            <a:r>
              <a:rPr lang="en-US" sz="4000" i="1" dirty="0">
                <a:effectLst/>
                <a:latin typeface="Arial" panose="020B0604020202020204" pitchFamily="34" charset="0"/>
                <a:ea typeface="Times New Roman" panose="02020603050405020304" pitchFamily="18" charset="0"/>
              </a:rPr>
              <a:t>in order to live for the Lord fully.</a:t>
            </a: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1044876"/>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Be on the Alert!</a:t>
            </a:r>
          </a:p>
          <a:p>
            <a:pPr algn="ctr"/>
            <a:r>
              <a:rPr lang="en-US" sz="4000" b="1" dirty="0">
                <a:latin typeface="Candara" panose="020E0502030303020204" pitchFamily="34" charset="0"/>
              </a:rPr>
              <a:t>Mark 13:28-37</a:t>
            </a:r>
          </a:p>
          <a:p>
            <a:pPr algn="ctr"/>
            <a:endParaRPr lang="en-US" sz="4000" b="1" dirty="0">
              <a:latin typeface="Candara" panose="020E0502030303020204" pitchFamily="34" charset="0"/>
            </a:endParaRP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July 26, 2020</a:t>
            </a:r>
          </a:p>
        </p:txBody>
      </p:sp>
    </p:spTree>
    <p:extLst>
      <p:ext uri="{BB962C8B-B14F-4D97-AF65-F5344CB8AC3E}">
        <p14:creationId xmlns:p14="http://schemas.microsoft.com/office/powerpoint/2010/main" val="391438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14:1-5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2280"/>
            <a:ext cx="11590636" cy="5346977"/>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Now the Passover and Unleavened Bread were two days away; and the chief priests and the scribes were seeking how to seize Him by stealth and kill Him; 2 for they were saying, "Not during the festival, otherwise there might be a riot of the people." 3 While He was in Bethany at the home of Simon the leper, and reclining at the table, there came a woman with an alabaster vial of very costly perfume of pure nard; and she broke the vial and poured it over His head. 4 But some were indignantly remarking to one another, "Why has this perfume been wasted? 5 "For this perfume might have been sold for over three hundred denarii, and the money given to the poor." And they were scolding her.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14:6-9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2280"/>
            <a:ext cx="11590636" cy="3436197"/>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6 But Jesus said, "Let her alone; why do you bother her? She has done a good deed to Me. 7 "For you always have the poor with you, and whenever you wish you can do good to them; but you do not always have Me. 8 "She has done what she could; she has anointed My body beforehand for the burial. 9 "Truly I say to you, wherever the gospel is preached in the whole world, what this woman has done will also be spoken of in memory of her."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4793493"/>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question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39858"/>
            <a:ext cx="11590636" cy="5632311"/>
          </a:xfrm>
          <a:prstGeom prst="rect">
            <a:avLst/>
          </a:prstGeom>
          <a:noFill/>
        </p:spPr>
        <p:txBody>
          <a:bodyPr wrap="square" rtlCol="0">
            <a:spAutoFit/>
          </a:bodyPr>
          <a:lstStyle/>
          <a:p>
            <a:pPr algn="just"/>
            <a:r>
              <a:rPr lang="en-US" sz="4000" dirty="0">
                <a:effectLst/>
                <a:latin typeface="Arial" panose="020B0604020202020204" pitchFamily="34" charset="0"/>
                <a:ea typeface="Times New Roman" panose="02020603050405020304" pitchFamily="18" charset="0"/>
              </a:rPr>
              <a:t>The important question to consider in this moment is not, </a:t>
            </a:r>
          </a:p>
          <a:p>
            <a:pPr algn="ctr"/>
            <a:endParaRPr lang="en-US" sz="4000" dirty="0">
              <a:latin typeface="Arial" panose="020B0604020202020204" pitchFamily="34" charset="0"/>
              <a:ea typeface="Times New Roman" panose="02020603050405020304" pitchFamily="18" charset="0"/>
            </a:endParaRPr>
          </a:p>
          <a:p>
            <a:pPr algn="ctr"/>
            <a:r>
              <a:rPr lang="en-US" sz="4000" b="1" dirty="0">
                <a:effectLst/>
                <a:latin typeface="Arial" panose="020B0604020202020204" pitchFamily="34" charset="0"/>
                <a:ea typeface="Times New Roman" panose="02020603050405020304" pitchFamily="18" charset="0"/>
              </a:rPr>
              <a:t>“Did I </a:t>
            </a:r>
            <a:r>
              <a:rPr lang="en-US" sz="4000" b="1" u="sng" dirty="0">
                <a:effectLst/>
                <a:latin typeface="Arial" panose="020B0604020202020204" pitchFamily="34" charset="0"/>
                <a:ea typeface="Times New Roman" panose="02020603050405020304" pitchFamily="18" charset="0"/>
              </a:rPr>
              <a:t>get</a:t>
            </a:r>
            <a:r>
              <a:rPr lang="en-US" sz="4000" b="1" dirty="0">
                <a:effectLst/>
                <a:latin typeface="Arial" panose="020B0604020202020204" pitchFamily="34" charset="0"/>
                <a:ea typeface="Times New Roman" panose="02020603050405020304" pitchFamily="18" charset="0"/>
              </a:rPr>
              <a:t> anything out of the service?” </a:t>
            </a:r>
          </a:p>
          <a:p>
            <a:pPr algn="ctr"/>
            <a:endParaRPr lang="en-US" sz="4000" dirty="0">
              <a:effectLst/>
              <a:latin typeface="Arial" panose="020B0604020202020204" pitchFamily="34" charset="0"/>
              <a:ea typeface="Times New Roman" panose="02020603050405020304" pitchFamily="18" charset="0"/>
            </a:endParaRPr>
          </a:p>
          <a:p>
            <a:pPr algn="ctr"/>
            <a:r>
              <a:rPr lang="en-US" sz="4000" dirty="0">
                <a:effectLst/>
                <a:latin typeface="Arial" panose="020B0604020202020204" pitchFamily="34" charset="0"/>
                <a:ea typeface="Times New Roman" panose="02020603050405020304" pitchFamily="18" charset="0"/>
              </a:rPr>
              <a:t>but rather… </a:t>
            </a:r>
          </a:p>
          <a:p>
            <a:pPr algn="ctr"/>
            <a:endParaRPr lang="en-US" sz="4000" b="1" dirty="0">
              <a:latin typeface="Arial" panose="020B0604020202020204" pitchFamily="34" charset="0"/>
              <a:ea typeface="Times New Roman" panose="02020603050405020304" pitchFamily="18" charset="0"/>
            </a:endParaRPr>
          </a:p>
          <a:p>
            <a:pPr algn="ctr"/>
            <a:r>
              <a:rPr lang="en-US" sz="4000" b="1" dirty="0">
                <a:effectLst/>
                <a:latin typeface="Arial" panose="020B0604020202020204" pitchFamily="34" charset="0"/>
                <a:ea typeface="Times New Roman" panose="02020603050405020304" pitchFamily="18" charset="0"/>
              </a:rPr>
              <a:t>“Did I </a:t>
            </a:r>
            <a:r>
              <a:rPr lang="en-US" sz="4000" b="1" u="sng" dirty="0">
                <a:effectLst/>
                <a:latin typeface="Arial" panose="020B0604020202020204" pitchFamily="34" charset="0"/>
                <a:ea typeface="Times New Roman" panose="02020603050405020304" pitchFamily="18" charset="0"/>
              </a:rPr>
              <a:t>give</a:t>
            </a:r>
            <a:r>
              <a:rPr lang="en-US" sz="4000" b="1" dirty="0">
                <a:effectLst/>
                <a:latin typeface="Arial" panose="020B0604020202020204" pitchFamily="34" charset="0"/>
                <a:ea typeface="Times New Roman" panose="02020603050405020304" pitchFamily="18" charset="0"/>
              </a:rPr>
              <a:t> glory to God out of a heart prepared to worship?” </a:t>
            </a:r>
            <a:endParaRPr lang="en-US" sz="4000" b="1" dirty="0"/>
          </a:p>
        </p:txBody>
      </p:sp>
    </p:spTree>
    <p:extLst>
      <p:ext uri="{BB962C8B-B14F-4D97-AF65-F5344CB8AC3E}">
        <p14:creationId xmlns:p14="http://schemas.microsoft.com/office/powerpoint/2010/main" val="178351765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14:1-2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14806"/>
            <a:ext cx="11590636" cy="2862322"/>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cs typeface="Calibri" panose="020F0502020204030204" pitchFamily="34" charset="0"/>
              </a:rPr>
              <a:t>1 Now the Passover and Unleavened Bread were two days away; and the chief priests and the scribes were seeking how to seize Him by stealth and kill Him; 2 for they were saying, "Not during the festival, otherwise there might be a riot of the people."</a:t>
            </a:r>
            <a:endParaRPr lang="en-US" sz="3600" dirty="0"/>
          </a:p>
        </p:txBody>
      </p:sp>
    </p:spTree>
    <p:extLst>
      <p:ext uri="{BB962C8B-B14F-4D97-AF65-F5344CB8AC3E}">
        <p14:creationId xmlns:p14="http://schemas.microsoft.com/office/powerpoint/2010/main" val="39619551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method of devotion </a:t>
            </a:r>
            <a:r>
              <a:rPr lang="en-US" sz="3800" b="1" cap="none" baseline="30000" dirty="0">
                <a:solidFill>
                  <a:srgbClr val="00B0F0"/>
                </a:solidFill>
                <a:latin typeface="+mn-lt"/>
              </a:rPr>
              <a:t>(14:3)</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200329"/>
          </a:xfrm>
          <a:prstGeom prst="rect">
            <a:avLst/>
          </a:prstGeom>
          <a:noFill/>
        </p:spPr>
        <p:txBody>
          <a:bodyPr wrap="square" rtlCol="0">
            <a:spAutoFit/>
          </a:bodyPr>
          <a:lstStyle/>
          <a:p>
            <a:pPr algn="just"/>
            <a:r>
              <a:rPr lang="en-US" sz="2400" i="1" dirty="0"/>
              <a:t>While He was in Bethany at the home of Simon the leper, and reclining at the table, there came a woman with an alabaster vial of very costly perfume of pure nard; and she broke the vial and poured it over His head. </a:t>
            </a:r>
            <a:endParaRPr lang="en-US" sz="2400" dirty="0"/>
          </a:p>
        </p:txBody>
      </p:sp>
      <p:sp>
        <p:nvSpPr>
          <p:cNvPr id="4" name="TextBox 3">
            <a:extLst>
              <a:ext uri="{FF2B5EF4-FFF2-40B4-BE49-F238E27FC236}">
                <a16:creationId xmlns:a16="http://schemas.microsoft.com/office/drawing/2014/main" id="{29F0652C-8977-409D-ADC4-D3B3C80386E9}"/>
              </a:ext>
            </a:extLst>
          </p:cNvPr>
          <p:cNvSpPr txBox="1"/>
          <p:nvPr/>
        </p:nvSpPr>
        <p:spPr>
          <a:xfrm>
            <a:off x="267280" y="2253722"/>
            <a:ext cx="11590636" cy="584775"/>
          </a:xfrm>
          <a:prstGeom prst="rect">
            <a:avLst/>
          </a:prstGeom>
          <a:noFill/>
        </p:spPr>
        <p:txBody>
          <a:bodyPr wrap="square" rtlCol="0">
            <a:spAutoFit/>
          </a:bodyPr>
          <a:lstStyle/>
          <a:p>
            <a:pPr algn="just"/>
            <a:r>
              <a:rPr lang="en-US" sz="3200" dirty="0"/>
              <a:t>A. The context for devotion</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250"/>
                                        <p:tgtEl>
                                          <p:spTgt spid="7">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Thought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77644"/>
            <a:ext cx="11590636" cy="1200329"/>
          </a:xfrm>
          <a:prstGeom prst="rect">
            <a:avLst/>
          </a:prstGeom>
          <a:noFill/>
        </p:spPr>
        <p:txBody>
          <a:bodyPr wrap="square" rtlCol="0">
            <a:spAutoFit/>
          </a:bodyPr>
          <a:lstStyle/>
          <a:p>
            <a:pPr algn="just"/>
            <a:r>
              <a:rPr lang="en-US" sz="3600" dirty="0">
                <a:latin typeface="Arial" panose="020B0604020202020204" pitchFamily="34" charset="0"/>
                <a:ea typeface="Times New Roman" panose="02020603050405020304" pitchFamily="18" charset="0"/>
              </a:rPr>
              <a:t>T</a:t>
            </a:r>
            <a:r>
              <a:rPr lang="en-US" sz="3600" dirty="0">
                <a:effectLst/>
                <a:latin typeface="Arial" panose="020B0604020202020204" pitchFamily="34" charset="0"/>
                <a:ea typeface="Times New Roman" panose="02020603050405020304" pitchFamily="18" charset="0"/>
              </a:rPr>
              <a:t>here is great excitement in hearing the praises of those who are excited about what Jesus has done for them. </a:t>
            </a:r>
            <a:endParaRPr lang="en-US" sz="3600" dirty="0"/>
          </a:p>
        </p:txBody>
      </p:sp>
    </p:spTree>
    <p:extLst>
      <p:ext uri="{BB962C8B-B14F-4D97-AF65-F5344CB8AC3E}">
        <p14:creationId xmlns:p14="http://schemas.microsoft.com/office/powerpoint/2010/main" val="355848259"/>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method of devotion </a:t>
            </a:r>
            <a:r>
              <a:rPr lang="en-US" sz="3800" b="1" cap="none" baseline="30000" dirty="0">
                <a:solidFill>
                  <a:srgbClr val="00B0F0"/>
                </a:solidFill>
                <a:latin typeface="+mn-lt"/>
              </a:rPr>
              <a:t>(14:3)</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200329"/>
          </a:xfrm>
          <a:prstGeom prst="rect">
            <a:avLst/>
          </a:prstGeom>
          <a:noFill/>
        </p:spPr>
        <p:txBody>
          <a:bodyPr wrap="square" rtlCol="0">
            <a:spAutoFit/>
          </a:bodyPr>
          <a:lstStyle/>
          <a:p>
            <a:pPr algn="just"/>
            <a:r>
              <a:rPr lang="en-US" sz="2400" i="1" dirty="0"/>
              <a:t>While He was in Bethany at the home of Simon the leper, and reclining at the table, there came a woman with an alabaster vial of very costly perfume of pure nard; and she broke the vial and poured it over His head. </a:t>
            </a:r>
            <a:endParaRPr lang="en-US" sz="2400" dirty="0"/>
          </a:p>
        </p:txBody>
      </p:sp>
      <p:sp>
        <p:nvSpPr>
          <p:cNvPr id="4" name="TextBox 3">
            <a:extLst>
              <a:ext uri="{FF2B5EF4-FFF2-40B4-BE49-F238E27FC236}">
                <a16:creationId xmlns:a16="http://schemas.microsoft.com/office/drawing/2014/main" id="{29F0652C-8977-409D-ADC4-D3B3C80386E9}"/>
              </a:ext>
            </a:extLst>
          </p:cNvPr>
          <p:cNvSpPr txBox="1"/>
          <p:nvPr/>
        </p:nvSpPr>
        <p:spPr>
          <a:xfrm>
            <a:off x="267280" y="2253722"/>
            <a:ext cx="11590636" cy="1569660"/>
          </a:xfrm>
          <a:prstGeom prst="rect">
            <a:avLst/>
          </a:prstGeom>
          <a:noFill/>
        </p:spPr>
        <p:txBody>
          <a:bodyPr wrap="square" rtlCol="0">
            <a:spAutoFit/>
          </a:bodyPr>
          <a:lstStyle/>
          <a:p>
            <a:pPr marL="514350" indent="-514350" algn="just">
              <a:buAutoNum type="alphaUcPeriod"/>
            </a:pPr>
            <a:r>
              <a:rPr lang="en-US" sz="3200" dirty="0"/>
              <a:t>The context for devotion</a:t>
            </a:r>
          </a:p>
          <a:p>
            <a:pPr marL="514350" indent="-514350" algn="just">
              <a:buAutoNum type="alphaUcPeriod"/>
            </a:pPr>
            <a:r>
              <a:rPr lang="en-US" sz="3200" dirty="0"/>
              <a:t>The cost of devotion</a:t>
            </a:r>
          </a:p>
          <a:p>
            <a:pPr marL="514350" indent="-514350" algn="just">
              <a:buAutoNum type="alphaUcPeriod"/>
            </a:pPr>
            <a:r>
              <a:rPr lang="en-US" sz="3200" dirty="0"/>
              <a:t>The communication of devotion</a:t>
            </a:r>
          </a:p>
        </p:txBody>
      </p:sp>
    </p:spTree>
    <p:extLst>
      <p:ext uri="{BB962C8B-B14F-4D97-AF65-F5344CB8AC3E}">
        <p14:creationId xmlns:p14="http://schemas.microsoft.com/office/powerpoint/2010/main" val="2526685064"/>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25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200" b="1" dirty="0">
                <a:solidFill>
                  <a:srgbClr val="00B0F0"/>
                </a:solidFill>
              </a:rPr>
              <a:t>What Mary communicates in Her Act of Devotion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64706"/>
            <a:ext cx="11590636" cy="3970318"/>
          </a:xfrm>
          <a:prstGeom prst="rect">
            <a:avLst/>
          </a:prstGeom>
          <a:noFill/>
        </p:spPr>
        <p:txBody>
          <a:bodyPr wrap="square" rtlCol="0">
            <a:spAutoFit/>
          </a:bodyPr>
          <a:lstStyle/>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She communicates her commitment to Jesus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She communicates </a:t>
            </a:r>
            <a:r>
              <a:rPr lang="en-US" sz="3600" dirty="0">
                <a:latin typeface="Arial" panose="020B0604020202020204" pitchFamily="34" charset="0"/>
                <a:ea typeface="Calibri" panose="020F0502020204030204" pitchFamily="34" charset="0"/>
                <a:cs typeface="Times New Roman" panose="02020603050405020304" pitchFamily="18" charset="0"/>
              </a:rPr>
              <a:t>how much she values Jesus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She communicates how she sees herself </a:t>
            </a:r>
          </a:p>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She communicates how she sees her material possessions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She communicates that Jesus is worthy of full worship.</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610287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2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2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2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2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8378</TotalTime>
  <Words>772</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125</cp:revision>
  <cp:lastPrinted>2020-05-22T15:03:41Z</cp:lastPrinted>
  <dcterms:created xsi:type="dcterms:W3CDTF">2019-06-22T19:37:39Z</dcterms:created>
  <dcterms:modified xsi:type="dcterms:W3CDTF">2020-07-25T21:21:21Z</dcterms:modified>
</cp:coreProperties>
</file>